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6"/>
  </p:notesMasterIdLst>
  <p:sldIdLst>
    <p:sldId id="258" r:id="rId2"/>
    <p:sldId id="294" r:id="rId3"/>
    <p:sldId id="302" r:id="rId4"/>
    <p:sldId id="306" r:id="rId5"/>
  </p:sldIdLst>
  <p:sldSz cx="9144000" cy="5143500" type="screen16x9"/>
  <p:notesSz cx="6797675" cy="9926638"/>
  <p:defaultTextStyle>
    <a:defPPr>
      <a:defRPr lang="ru-RU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B9C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 varScale="1">
        <p:scale>
          <a:sx n="154" d="100"/>
          <a:sy n="154" d="100"/>
        </p:scale>
        <p:origin x="38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13F80B-65BC-47F8-89A9-46FD0D0E1563}" type="datetimeFigureOut">
              <a:rPr lang="ru-RU" smtClean="0"/>
              <a:t>19.03.2026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EA19B-95A0-47CE-82C9-1294FF49269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2581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45EAB27-69A4-4884-BBBE-ECD486352F8B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30072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/>
            <a:fld id="{2FD79353-59B3-41D4-A1A9-DC36E0CFDD1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/>
              <a:t>19.03.2026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/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70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/>
            <a:fld id="{B88692BE-808A-414F-AD5F-AEE5D3A9CEA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/>
              <a:t>19.03.2026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/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09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/>
            <a:fld id="{95E358C6-E46C-428F-ABEE-3593A2D0797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/>
              <a:t>19.03.2026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/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589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/>
            <a:fld id="{3B2A0A5D-9805-43FA-9255-6400C57A3A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/>
              <a:t>19.03.2026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/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386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/>
            <a:fld id="{5615774A-4755-4C13-96F3-4FC371D4284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/>
              <a:t>19.03.2026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/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964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/>
            <a:fld id="{0ABD3466-641E-44E7-9A05-B89B6B0207E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/>
              <a:t>19.03.2026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/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517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/>
            <a:fld id="{CB4EFC2D-38A6-4D8B-8B37-4B7EC6CF72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/>
              <a:t>19.03.2026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/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198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/>
            <a:fld id="{68AE3D3D-E080-4E59-8BE3-528D038019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/>
              <a:t>19.03.2026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/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7255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/>
            <a:fld id="{8E10920C-B0CF-4CB3-A3D4-8DD2C3948F8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/>
              <a:t>19.03.2026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/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022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5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4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/>
            <a:fld id="{7D67A621-1EA3-4D43-B93C-E3EAB5876F0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/>
              <a:t>19.03.2026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/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0650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5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4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5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4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/>
            <a:fld id="{91F271C5-520E-4302-A0B1-440D127E6EE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/>
              <a:t>19.03.2026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/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9817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55"/>
            <a:fld id="{CBE867B1-6445-4213-9600-44A6D43D558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/>
              <a:t>19.03.2026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55"/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55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640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hdr="0" ftr="0" dt="0"/>
  <p:txStyles>
    <p:titleStyle>
      <a:lvl1pPr algn="ctr" defTabSz="914355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4" indent="-342884" algn="l" defTabSz="914355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13" indent="-285736" algn="l" defTabSz="914355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4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8" algn="l" defTabSz="914355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7" indent="-228588" algn="l" defTabSz="914355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5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4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emf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4.emf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25420" y="1729273"/>
            <a:ext cx="7320498" cy="611670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algn="ctr" defTabSz="685715">
              <a:defRPr/>
            </a:pPr>
            <a:r>
              <a:rPr lang="ru-RU" sz="3375" b="1" dirty="0" smtClean="0">
                <a:solidFill>
                  <a:srgbClr val="0033CC"/>
                </a:solidFill>
                <a:cs typeface="Arial" panose="020B0604020202020204" pitchFamily="34" charset="0"/>
              </a:rPr>
              <a:t>Приемная кампания </a:t>
            </a:r>
            <a:r>
              <a:rPr lang="ru-RU" sz="3375" b="1" dirty="0">
                <a:solidFill>
                  <a:srgbClr val="0033CC"/>
                </a:solidFill>
                <a:cs typeface="Arial" panose="020B0604020202020204" pitchFamily="34" charset="0"/>
              </a:rPr>
              <a:t>2026 года </a:t>
            </a:r>
            <a:endParaRPr lang="ru-RU" sz="3375" b="1" dirty="0">
              <a:solidFill>
                <a:srgbClr val="0033CC"/>
              </a:solidFill>
              <a:latin typeface="Arial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3" y="4155927"/>
            <a:ext cx="8604448" cy="1008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5">
              <a:defRPr/>
            </a:pPr>
            <a:endParaRPr lang="ru-RU" sz="1800" dirty="0">
              <a:solidFill>
                <a:srgbClr val="0033CC"/>
              </a:solidFill>
              <a:latin typeface="Arial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6868" y="161925"/>
            <a:ext cx="466768" cy="59749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1425" y="-35587"/>
            <a:ext cx="954493" cy="89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8039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8"/>
          <p:cNvSpPr txBox="1"/>
          <p:nvPr/>
        </p:nvSpPr>
        <p:spPr>
          <a:xfrm>
            <a:off x="827585" y="177199"/>
            <a:ext cx="7516315" cy="301525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lvl="0" algn="ctr" defTabSz="914355">
              <a:spcBef>
                <a:spcPct val="0"/>
              </a:spcBef>
              <a:defRPr/>
            </a:pPr>
            <a:r>
              <a:rPr lang="ru-RU" sz="1900" b="1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Продление действия Порядка приема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39615" y="859936"/>
            <a:ext cx="790575" cy="3428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20247" y="4869657"/>
            <a:ext cx="2133600" cy="273844"/>
          </a:xfrm>
        </p:spPr>
        <p:txBody>
          <a:bodyPr/>
          <a:lstStyle/>
          <a:p>
            <a:pPr marL="0" marR="0" lvl="0" indent="0" algn="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6868" y="161925"/>
            <a:ext cx="466768" cy="59749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1425" y="-35587"/>
            <a:ext cx="954493" cy="89619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34007" y="877414"/>
            <a:ext cx="5806645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800" dirty="0" err="1">
                <a:solidFill>
                  <a:schemeClr val="accent5">
                    <a:lumMod val="75000"/>
                  </a:schemeClr>
                </a:solidFill>
              </a:rPr>
              <a:t>Минпросвещения</a:t>
            </a:r>
            <a:r>
              <a:rPr lang="ru-RU" sz="1800" dirty="0">
                <a:solidFill>
                  <a:schemeClr val="accent5">
                    <a:lumMod val="75000"/>
                  </a:schemeClr>
                </a:solidFill>
              </a:rPr>
              <a:t> продлило действие Порядка приема в школу – заменило срок действия приказа с «1 марта 2026 года» на «1 марта 2032 года» (приказ </a:t>
            </a:r>
            <a:r>
              <a:rPr lang="ru-RU" sz="1800" dirty="0" err="1">
                <a:solidFill>
                  <a:schemeClr val="accent5">
                    <a:lumMod val="75000"/>
                  </a:schemeClr>
                </a:solidFill>
              </a:rPr>
              <a:t>Минпросвещения</a:t>
            </a:r>
            <a:r>
              <a:rPr lang="ru-RU" sz="1800" dirty="0">
                <a:solidFill>
                  <a:schemeClr val="accent5">
                    <a:lumMod val="75000"/>
                  </a:schemeClr>
                </a:solidFill>
              </a:rPr>
              <a:t> от 14.01.2026 № 7</a:t>
            </a:r>
            <a:r>
              <a:rPr lang="ru-RU" sz="1800" dirty="0" smtClean="0">
                <a:solidFill>
                  <a:schemeClr val="accent5">
                    <a:lumMod val="75000"/>
                  </a:schemeClr>
                </a:solidFill>
              </a:rPr>
              <a:t>).</a:t>
            </a:r>
          </a:p>
          <a:p>
            <a:endParaRPr lang="ru-RU" sz="1800" dirty="0"/>
          </a:p>
          <a:p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</a:rPr>
              <a:t>утратили </a:t>
            </a:r>
            <a:r>
              <a:rPr lang="ru-RU" sz="1400" dirty="0">
                <a:solidFill>
                  <a:schemeClr val="accent5">
                    <a:lumMod val="50000"/>
                  </a:schemeClr>
                </a:solidFill>
              </a:rPr>
              <a:t>силу приказы </a:t>
            </a:r>
            <a:r>
              <a:rPr lang="ru-RU" sz="1400" dirty="0" err="1">
                <a:solidFill>
                  <a:schemeClr val="accent5">
                    <a:lumMod val="50000"/>
                  </a:schemeClr>
                </a:solidFill>
              </a:rPr>
              <a:t>Минпросвещения</a:t>
            </a:r>
            <a:r>
              <a:rPr lang="ru-RU" sz="1400" dirty="0">
                <a:solidFill>
                  <a:schemeClr val="accent5">
                    <a:lumMod val="50000"/>
                  </a:schemeClr>
                </a:solidFill>
              </a:rPr>
              <a:t>:</a:t>
            </a:r>
          </a:p>
          <a:p>
            <a:endParaRPr lang="ru-RU" sz="14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1400" dirty="0">
                <a:solidFill>
                  <a:srgbClr val="FF0000"/>
                </a:solidFill>
              </a:rPr>
              <a:t>от 08.10.2021 № 707;</a:t>
            </a:r>
          </a:p>
          <a:p>
            <a:r>
              <a:rPr lang="ru-RU" sz="1400" dirty="0">
                <a:solidFill>
                  <a:srgbClr val="FF0000"/>
                </a:solidFill>
              </a:rPr>
              <a:t>от 30.08.2022 № 784;</a:t>
            </a:r>
          </a:p>
          <a:p>
            <a:r>
              <a:rPr lang="ru-RU" sz="1400" dirty="0">
                <a:solidFill>
                  <a:srgbClr val="FF0000"/>
                </a:solidFill>
              </a:rPr>
              <a:t>от 23.01.2023 № 47;</a:t>
            </a:r>
          </a:p>
          <a:p>
            <a:r>
              <a:rPr lang="ru-RU" sz="1400" dirty="0">
                <a:solidFill>
                  <a:srgbClr val="FF0000"/>
                </a:solidFill>
              </a:rPr>
              <a:t>от 30.08.2023 № 642;</a:t>
            </a:r>
          </a:p>
          <a:p>
            <a:r>
              <a:rPr lang="ru-RU" sz="1400" dirty="0">
                <a:solidFill>
                  <a:srgbClr val="FF0000"/>
                </a:solidFill>
              </a:rPr>
              <a:t>от 04.03.2025 № 171</a:t>
            </a:r>
            <a:r>
              <a:rPr lang="ru-RU" sz="1400" dirty="0" smtClean="0">
                <a:solidFill>
                  <a:srgbClr val="FF0000"/>
                </a:solidFill>
              </a:rPr>
              <a:t>.</a:t>
            </a:r>
          </a:p>
          <a:p>
            <a:endParaRPr lang="ru-RU" sz="1400" dirty="0" smtClean="0">
              <a:solidFill>
                <a:srgbClr val="FF0000"/>
              </a:solidFill>
            </a:endParaRPr>
          </a:p>
          <a:p>
            <a:endParaRPr lang="ru-RU" sz="1400" dirty="0">
              <a:solidFill>
                <a:srgbClr val="FF0000"/>
              </a:solidFill>
            </a:endParaRPr>
          </a:p>
          <a:p>
            <a:endParaRPr lang="ru-RU" sz="1400" dirty="0">
              <a:solidFill>
                <a:srgbClr val="FF0000"/>
              </a:solidFill>
            </a:endParaRPr>
          </a:p>
          <a:p>
            <a:pPr algn="just"/>
            <a:r>
              <a:rPr lang="ru-RU" sz="1400" dirty="0">
                <a:solidFill>
                  <a:schemeClr val="accent5">
                    <a:lumMod val="50000"/>
                  </a:schemeClr>
                </a:solidFill>
              </a:rPr>
              <a:t>Рекомендуется актуализировать локальные акты и удалить из них ссылки на утратившие силу приказы. </a:t>
            </a:r>
            <a:endParaRPr lang="ru-RU" sz="2000" dirty="0"/>
          </a:p>
          <a:p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90596" y="776896"/>
            <a:ext cx="2348506" cy="32814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15624" y="3889537"/>
            <a:ext cx="2298450" cy="3213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5034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7CA553-E166-4C80-B165-F11EF409C435}" type="slidenum">
              <a:rPr lang="ru-RU"/>
              <a:t>3</a:t>
            </a:fld>
            <a:endParaRPr lang="ru-RU" dirty="0"/>
          </a:p>
        </p:txBody>
      </p:sp>
      <p:sp>
        <p:nvSpPr>
          <p:cNvPr id="11" name="object 8"/>
          <p:cNvSpPr txBox="1"/>
          <p:nvPr/>
        </p:nvSpPr>
        <p:spPr>
          <a:xfrm>
            <a:off x="682356" y="91178"/>
            <a:ext cx="8311280" cy="4748896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lvl="0">
              <a:defRPr/>
            </a:pPr>
            <a:endParaRPr lang="ru-RU" altLang="en-US" sz="1800" b="1" dirty="0" smtClean="0">
              <a:solidFill>
                <a:srgbClr val="4A452A"/>
              </a:solidFill>
              <a:cs typeface="Times New Roman" panose="02020603050405020304" pitchFamily="18" charset="0"/>
            </a:endParaRPr>
          </a:p>
          <a:p>
            <a:pPr lvl="0">
              <a:defRPr/>
            </a:pPr>
            <a:r>
              <a:rPr lang="ru-RU" altLang="en-US" sz="18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Необходимо обновить информацию о приеме на сайте. </a:t>
            </a:r>
          </a:p>
          <a:p>
            <a:pPr lvl="0">
              <a:defRPr/>
            </a:pPr>
            <a:endParaRPr lang="ru-RU" altLang="en-US" sz="1600" b="1" dirty="0">
              <a:solidFill>
                <a:srgbClr val="4A452A"/>
              </a:solidFill>
              <a:cs typeface="Times New Roman" panose="02020603050405020304" pitchFamily="18" charset="0"/>
            </a:endParaRPr>
          </a:p>
          <a:p>
            <a:pPr lvl="0">
              <a:defRPr/>
            </a:pPr>
            <a:endParaRPr lang="ru-RU" altLang="en-US" sz="1600" b="1" dirty="0" smtClean="0">
              <a:solidFill>
                <a:srgbClr val="4A452A"/>
              </a:solidFill>
              <a:cs typeface="Times New Roman" panose="02020603050405020304" pitchFamily="18" charset="0"/>
            </a:endParaRPr>
          </a:p>
          <a:p>
            <a:pPr lvl="0">
              <a:defRPr/>
            </a:pPr>
            <a:endParaRPr lang="ru-RU" altLang="en-US" sz="1600" b="1" dirty="0">
              <a:solidFill>
                <a:srgbClr val="4A452A"/>
              </a:solidFill>
              <a:cs typeface="Times New Roman" panose="02020603050405020304" pitchFamily="18" charset="0"/>
            </a:endParaRPr>
          </a:p>
          <a:p>
            <a:pPr lvl="0">
              <a:defRPr/>
            </a:pPr>
            <a:r>
              <a:rPr lang="ru-RU" altLang="en-US" sz="1600" b="1" dirty="0" smtClean="0">
                <a:solidFill>
                  <a:srgbClr val="4A452A"/>
                </a:solidFill>
                <a:cs typeface="Times New Roman" panose="02020603050405020304" pitchFamily="18" charset="0"/>
              </a:rPr>
              <a:t>Надо </a:t>
            </a:r>
            <a:r>
              <a:rPr lang="ru-RU" altLang="en-US" sz="1600" b="1" dirty="0">
                <a:solidFill>
                  <a:srgbClr val="4A452A"/>
                </a:solidFill>
                <a:cs typeface="Times New Roman" panose="02020603050405020304" pitchFamily="18" charset="0"/>
              </a:rPr>
              <a:t>разместить:</a:t>
            </a:r>
          </a:p>
          <a:p>
            <a:pPr lvl="0">
              <a:defRPr/>
            </a:pPr>
            <a:endParaRPr lang="ru-RU" altLang="en-US" sz="1600" b="1" dirty="0">
              <a:solidFill>
                <a:srgbClr val="4A452A"/>
              </a:solidFill>
              <a:cs typeface="Times New Roman" panose="02020603050405020304" pitchFamily="18" charset="0"/>
            </a:endParaRPr>
          </a:p>
          <a:p>
            <a:pPr marL="285750" lvl="0" indent="-285750">
              <a:buFontTx/>
              <a:buChar char="-"/>
              <a:defRPr/>
            </a:pPr>
            <a:r>
              <a:rPr lang="ru-RU" altLang="en-US" sz="1600" b="1" dirty="0" smtClean="0">
                <a:solidFill>
                  <a:srgbClr val="4A452A"/>
                </a:solidFill>
                <a:cs typeface="Times New Roman" panose="02020603050405020304" pitchFamily="18" charset="0"/>
              </a:rPr>
              <a:t>распорядительный </a:t>
            </a:r>
            <a:r>
              <a:rPr lang="ru-RU" altLang="en-US" sz="1600" b="1" dirty="0">
                <a:solidFill>
                  <a:srgbClr val="4A452A"/>
                </a:solidFill>
                <a:cs typeface="Times New Roman" panose="02020603050405020304" pitchFamily="18" charset="0"/>
              </a:rPr>
              <a:t>акт органа власти о закрепленных </a:t>
            </a:r>
            <a:r>
              <a:rPr lang="ru-RU" altLang="en-US" sz="1600" b="1" dirty="0" smtClean="0">
                <a:solidFill>
                  <a:srgbClr val="4A452A"/>
                </a:solidFill>
                <a:cs typeface="Times New Roman" panose="02020603050405020304" pitchFamily="18" charset="0"/>
              </a:rPr>
              <a:t>территориях;</a:t>
            </a:r>
          </a:p>
          <a:p>
            <a:pPr marL="285750" lvl="0" indent="-285750">
              <a:buFontTx/>
              <a:buChar char="-"/>
              <a:defRPr/>
            </a:pPr>
            <a:endParaRPr lang="ru-RU" altLang="en-US" sz="1600" b="1" dirty="0">
              <a:solidFill>
                <a:srgbClr val="4A452A"/>
              </a:solidFill>
              <a:cs typeface="Times New Roman" panose="02020603050405020304" pitchFamily="18" charset="0"/>
            </a:endParaRPr>
          </a:p>
          <a:p>
            <a:pPr marL="285750" lvl="0" indent="-285750">
              <a:buFontTx/>
              <a:buChar char="-"/>
              <a:defRPr/>
            </a:pPr>
            <a:r>
              <a:rPr lang="ru-RU" altLang="en-US" sz="1600" b="1" dirty="0" smtClean="0">
                <a:solidFill>
                  <a:srgbClr val="4A452A"/>
                </a:solidFill>
                <a:cs typeface="Times New Roman" panose="02020603050405020304" pitchFamily="18" charset="0"/>
              </a:rPr>
              <a:t>количество </a:t>
            </a:r>
            <a:r>
              <a:rPr lang="ru-RU" altLang="en-US" sz="1600" b="1" dirty="0">
                <a:solidFill>
                  <a:srgbClr val="4A452A"/>
                </a:solidFill>
                <a:cs typeface="Times New Roman" panose="02020603050405020304" pitchFamily="18" charset="0"/>
              </a:rPr>
              <a:t>мест в первых классах – в течение 10 календарных дней с момента издания распорядительного акта о закрепленных территориях</a:t>
            </a:r>
            <a:r>
              <a:rPr lang="ru-RU" altLang="en-US" sz="1600" b="1" dirty="0" smtClean="0">
                <a:solidFill>
                  <a:srgbClr val="4A452A"/>
                </a:solidFill>
                <a:cs typeface="Times New Roman" panose="02020603050405020304" pitchFamily="18" charset="0"/>
              </a:rPr>
              <a:t>;</a:t>
            </a:r>
          </a:p>
          <a:p>
            <a:pPr marL="285750" lvl="0" indent="-285750">
              <a:buFontTx/>
              <a:buChar char="-"/>
              <a:defRPr/>
            </a:pPr>
            <a:endParaRPr lang="ru-RU" altLang="en-US" sz="1600" b="1" dirty="0">
              <a:solidFill>
                <a:srgbClr val="4A452A"/>
              </a:solidFill>
              <a:cs typeface="Times New Roman" panose="02020603050405020304" pitchFamily="18" charset="0"/>
            </a:endParaRPr>
          </a:p>
          <a:p>
            <a:pPr marL="285750" lvl="0" indent="-285750">
              <a:buFontTx/>
              <a:buChar char="-"/>
              <a:defRPr/>
            </a:pPr>
            <a:r>
              <a:rPr lang="ru-RU" altLang="en-US" sz="1600" b="1" dirty="0" smtClean="0">
                <a:solidFill>
                  <a:srgbClr val="4A452A"/>
                </a:solidFill>
                <a:cs typeface="Times New Roman" panose="02020603050405020304" pitchFamily="18" charset="0"/>
              </a:rPr>
              <a:t>наличие </a:t>
            </a:r>
            <a:r>
              <a:rPr lang="ru-RU" altLang="en-US" sz="1600" b="1" dirty="0">
                <a:solidFill>
                  <a:srgbClr val="4A452A"/>
                </a:solidFill>
                <a:cs typeface="Times New Roman" panose="02020603050405020304" pitchFamily="18" charset="0"/>
              </a:rPr>
              <a:t>свободных мест в первых классах для приема детей, не проживающих на закрепленной территории – до 5 июля</a:t>
            </a:r>
            <a:r>
              <a:rPr lang="ru-RU" altLang="en-US" sz="1600" b="1" dirty="0" smtClean="0">
                <a:solidFill>
                  <a:srgbClr val="4A452A"/>
                </a:solidFill>
                <a:cs typeface="Times New Roman" panose="02020603050405020304" pitchFamily="18" charset="0"/>
              </a:rPr>
              <a:t>;</a:t>
            </a:r>
          </a:p>
          <a:p>
            <a:pPr marL="285750" lvl="0" indent="-285750">
              <a:buFontTx/>
              <a:buChar char="-"/>
              <a:defRPr/>
            </a:pPr>
            <a:endParaRPr lang="ru-RU" altLang="en-US" sz="1600" b="1" dirty="0">
              <a:solidFill>
                <a:srgbClr val="4A452A"/>
              </a:solidFill>
              <a:cs typeface="Times New Roman" panose="02020603050405020304" pitchFamily="18" charset="0"/>
            </a:endParaRPr>
          </a:p>
          <a:p>
            <a:pPr marL="285750" lvl="0" indent="-285750">
              <a:buFontTx/>
              <a:buChar char="-"/>
              <a:defRPr/>
            </a:pPr>
            <a:r>
              <a:rPr lang="ru-RU" altLang="en-US" sz="1600" b="1" dirty="0" smtClean="0">
                <a:solidFill>
                  <a:srgbClr val="4A452A"/>
                </a:solidFill>
                <a:cs typeface="Times New Roman" panose="02020603050405020304" pitchFamily="18" charset="0"/>
              </a:rPr>
              <a:t>образец </a:t>
            </a:r>
            <a:r>
              <a:rPr lang="ru-RU" altLang="en-US" sz="1600" b="1" dirty="0">
                <a:solidFill>
                  <a:srgbClr val="4A452A"/>
                </a:solidFill>
                <a:cs typeface="Times New Roman" panose="02020603050405020304" pitchFamily="18" charset="0"/>
              </a:rPr>
              <a:t>заявления о приеме</a:t>
            </a:r>
            <a:r>
              <a:rPr lang="ru-RU" altLang="en-US" sz="1600" b="1" dirty="0" smtClean="0">
                <a:solidFill>
                  <a:srgbClr val="4A452A"/>
                </a:solidFill>
                <a:cs typeface="Times New Roman" panose="02020603050405020304" pitchFamily="18" charset="0"/>
              </a:rPr>
              <a:t>;</a:t>
            </a:r>
          </a:p>
          <a:p>
            <a:pPr marL="285750" lvl="0" indent="-285750">
              <a:buFontTx/>
              <a:buChar char="-"/>
              <a:defRPr/>
            </a:pPr>
            <a:endParaRPr lang="ru-RU" altLang="en-US" sz="1600" b="1" dirty="0">
              <a:solidFill>
                <a:srgbClr val="4A452A"/>
              </a:solidFill>
              <a:cs typeface="Times New Roman" panose="02020603050405020304" pitchFamily="18" charset="0"/>
            </a:endParaRPr>
          </a:p>
          <a:p>
            <a:pPr lvl="0">
              <a:defRPr/>
            </a:pPr>
            <a:r>
              <a:rPr lang="ru-RU" altLang="en-US" sz="1600" b="1" dirty="0" smtClean="0">
                <a:solidFill>
                  <a:srgbClr val="4A452A"/>
                </a:solidFill>
                <a:cs typeface="Times New Roman" panose="02020603050405020304" pitchFamily="18" charset="0"/>
              </a:rPr>
              <a:t>- актуальные </a:t>
            </a:r>
            <a:r>
              <a:rPr lang="ru-RU" altLang="en-US" sz="1600" b="1" dirty="0">
                <a:solidFill>
                  <a:srgbClr val="4A452A"/>
                </a:solidFill>
                <a:cs typeface="Times New Roman" panose="02020603050405020304" pitchFamily="18" charset="0"/>
              </a:rPr>
              <a:t>школьные правила приема – в подразделе «Документы» раздела «Сведения об образовательной организации» сайта </a:t>
            </a:r>
            <a:r>
              <a:rPr lang="ru-RU" altLang="en-US" sz="1600" b="1" dirty="0" smtClean="0">
                <a:solidFill>
                  <a:srgbClr val="4A452A"/>
                </a:solidFill>
                <a:cs typeface="Times New Roman" panose="02020603050405020304" pitchFamily="18" charset="0"/>
              </a:rPr>
              <a:t>школы.</a:t>
            </a:r>
            <a:endParaRPr lang="ru-RU" altLang="en-US" sz="2000" b="1" dirty="0">
              <a:solidFill>
                <a:srgbClr val="4A452A"/>
              </a:solidFill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1426" y="0"/>
            <a:ext cx="954493" cy="89619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6868" y="161925"/>
            <a:ext cx="466768" cy="597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766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3534" y="547396"/>
            <a:ext cx="6546777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17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Совещание (ВКС) по вопросам приемной компании</a:t>
            </a:r>
          </a:p>
          <a:p>
            <a:pPr algn="ctr"/>
            <a:endParaRPr lang="ru-RU" sz="17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1425" y="-35587"/>
            <a:ext cx="954493" cy="89619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6868" y="161925"/>
            <a:ext cx="466768" cy="59749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70384" y="1162949"/>
            <a:ext cx="7234334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r>
              <a:rPr lang="ru-RU" sz="1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Приемная компания 2026 года</a:t>
            </a:r>
          </a:p>
          <a:p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Дата 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проведения: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1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26.03.2026 </a:t>
            </a:r>
            <a:r>
              <a:rPr lang="tt-RU" sz="1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14.00 </a:t>
            </a:r>
            <a:endParaRPr lang="tt-RU" sz="18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t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Организатор: </a:t>
            </a:r>
            <a:r>
              <a:rPr lang="tt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 и Н РТ</a:t>
            </a:r>
            <a:endParaRPr lang="tt-RU" sz="1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t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участников: </a:t>
            </a:r>
            <a:r>
              <a:rPr lang="tt-RU" sz="1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приглашаются администрация ОУ</a:t>
            </a:r>
            <a:endParaRPr lang="tt-RU" sz="1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t-RU" sz="1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t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r>
              <a:rPr lang="tt-RU" sz="1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Организационные вопросы подготовки к приемной компании</a:t>
            </a:r>
            <a:endParaRPr lang="tt-RU" sz="18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Дата проведения: </a:t>
            </a: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30.03.2026 </a:t>
            </a: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время будет дополнительно</a:t>
            </a:r>
          </a:p>
          <a:p>
            <a:pPr algn="just"/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Организатор</a:t>
            </a: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МЦ РТ совместно с ЦЦТ</a:t>
            </a:r>
            <a:endParaRPr lang="ru-RU" sz="1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участников</a:t>
            </a: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приглашаются ответственные админы ОУ</a:t>
            </a:r>
            <a:endParaRPr lang="ru-RU" sz="1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t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tt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804470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4397</TotalTime>
  <Words>236</Words>
  <Application>Microsoft Office PowerPoint</Application>
  <PresentationFormat>Экран (16:9)</PresentationFormat>
  <Paragraphs>46</Paragraphs>
  <Slides>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Times New Roman</vt:lpstr>
      <vt:lpstr>5_Тема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Рустем Зинатуллин</dc:creator>
  <cp:lastModifiedBy>Пользователь</cp:lastModifiedBy>
  <cp:revision>161</cp:revision>
  <cp:lastPrinted>2026-03-16T08:59:08Z</cp:lastPrinted>
  <dcterms:created xsi:type="dcterms:W3CDTF">2023-12-28T06:56:49Z</dcterms:created>
  <dcterms:modified xsi:type="dcterms:W3CDTF">2026-03-19T06:01:46Z</dcterms:modified>
</cp:coreProperties>
</file>